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5143500" cx="9144000"/>
  <p:notesSz cx="6858000" cy="9144000"/>
  <p:embeddedFontLst>
    <p:embeddedFont>
      <p:font typeface="Nunit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C0D8FC4B-C0A5-458C-9B85-0E44BD88336D}">
  <a:tblStyle styleId="{C0D8FC4B-C0A5-458C-9B85-0E44BD8833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Nunit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Nunito-italic.fntdata"/><Relationship Id="rId30" Type="http://schemas.openxmlformats.org/officeDocument/2006/relationships/font" Target="fonts/Nunito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Nunito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Steve L.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Zach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Steve L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Steve L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Tyler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Steve M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Steve M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Tyler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Shape 3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Shape 3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Steve 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Steve L.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If friends plan to meet at bar with RAW at end of week, more likely to work out that week.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https://www.google.com/url?sa=i&amp;rct=j&amp;q=&amp;esrc=s&amp;source=images&amp;cd=&amp;cad=rja&amp;uact=8&amp;ved=0ahUKEwi3xfTA5PbWAhWLPCYKHbgsCiMQjRwIBw&amp;url=https%3A%2F%2Fwww.pinterest.com%2Fpin%2F164381455119064701%2F&amp;psig=AOvVaw0vlvB1OXIHQGuxyQWCiMzB&amp;ust=1508299652782709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Shape 3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Zach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Shape 3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Shape 3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Steve L.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Zach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Tyler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Tyler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Steve M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Steve M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Steve 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accent6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59" name="Shape 59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60" name="Shape 60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" name="Shape 63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64" name="Shape 64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" name="Shape 67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68" name="Shape 6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" name="Shape 71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72" name="Shape 7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" name="Shape 75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76" name="Shape 7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9" name="Shape 79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buSzPts val="3800"/>
              <a:buNone/>
              <a:defRPr sz="3800"/>
            </a:lvl9pPr>
          </a:lstStyle>
          <a:p/>
        </p:txBody>
      </p:sp>
      <p:sp>
        <p:nvSpPr>
          <p:cNvPr id="80" name="Shape 80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accent3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84" name="Shape 84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85" name="Shape 8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" name="Shape 88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89" name="Shape 89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92" name="Shape 92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bg>
      <p:bgPr>
        <a:solidFill>
          <a:schemeClr val="dk2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3000"/>
              <a:buNone/>
              <a:defRPr sz="3000"/>
            </a:lvl1pPr>
            <a:lvl2pPr lvl="1" rtl="0">
              <a:spcBef>
                <a:spcPts val="0"/>
              </a:spcBef>
              <a:buSzPts val="3000"/>
              <a:buNone/>
              <a:defRPr sz="3000"/>
            </a:lvl2pPr>
            <a:lvl3pPr lvl="2" rtl="0">
              <a:spcBef>
                <a:spcPts val="0"/>
              </a:spcBef>
              <a:buSzPts val="3000"/>
              <a:buNone/>
              <a:defRPr sz="3000"/>
            </a:lvl3pPr>
            <a:lvl4pPr lvl="3" rtl="0">
              <a:spcBef>
                <a:spcPts val="0"/>
              </a:spcBef>
              <a:buSzPts val="3000"/>
              <a:buNone/>
              <a:defRPr sz="3000"/>
            </a:lvl4pPr>
            <a:lvl5pPr lvl="4" rtl="0">
              <a:spcBef>
                <a:spcPts val="0"/>
              </a:spcBef>
              <a:buSzPts val="3000"/>
              <a:buNone/>
              <a:defRPr sz="3000"/>
            </a:lvl5pPr>
            <a:lvl6pPr lvl="5" rtl="0">
              <a:spcBef>
                <a:spcPts val="0"/>
              </a:spcBef>
              <a:buSzPts val="3000"/>
              <a:buNone/>
              <a:defRPr sz="3000"/>
            </a:lvl6pPr>
            <a:lvl7pPr lvl="6" rtl="0">
              <a:spcBef>
                <a:spcPts val="0"/>
              </a:spcBef>
              <a:buSzPts val="3000"/>
              <a:buNone/>
              <a:defRPr sz="3000"/>
            </a:lvl7pPr>
            <a:lvl8pPr lvl="7" rtl="0">
              <a:spcBef>
                <a:spcPts val="0"/>
              </a:spcBef>
              <a:buSzPts val="3000"/>
              <a:buNone/>
              <a:defRPr sz="3000"/>
            </a:lvl8pPr>
            <a:lvl9pPr lvl="8" rtl="0">
              <a:spcBef>
                <a:spcPts val="0"/>
              </a:spcBef>
              <a:buSzPts val="3000"/>
              <a:buNone/>
              <a:defRPr sz="3000"/>
            </a:lvl9pPr>
          </a:lstStyle>
          <a:p/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819150" y="1154375"/>
            <a:ext cx="7505700" cy="3468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300"/>
              <a:buChar char="●"/>
              <a:defRPr sz="1800"/>
            </a:lvl1pPr>
            <a:lvl2pPr lvl="1" rtl="0">
              <a:spcBef>
                <a:spcPts val="0"/>
              </a:spcBef>
              <a:buSzPts val="1100"/>
              <a:buChar char="○"/>
              <a:defRPr sz="1800"/>
            </a:lvl2pPr>
            <a:lvl3pPr lvl="2" rtl="0">
              <a:spcBef>
                <a:spcPts val="0"/>
              </a:spcBef>
              <a:buSzPts val="1100"/>
              <a:buChar char="■"/>
              <a:defRPr/>
            </a:lvl3pPr>
            <a:lvl4pPr lvl="3" rtl="0">
              <a:spcBef>
                <a:spcPts val="0"/>
              </a:spcBef>
              <a:buSzPts val="1100"/>
              <a:buChar char="●"/>
              <a:defRPr/>
            </a:lvl4pPr>
            <a:lvl5pPr lvl="4" rtl="0">
              <a:spcBef>
                <a:spcPts val="0"/>
              </a:spcBef>
              <a:buSzPts val="1100"/>
              <a:buChar char="○"/>
              <a:defRPr/>
            </a:lvl5pPr>
            <a:lvl6pPr lvl="5" rtl="0">
              <a:spcBef>
                <a:spcPts val="0"/>
              </a:spcBef>
              <a:buSzPts val="1100"/>
              <a:buChar char="■"/>
              <a:defRPr/>
            </a:lvl6pPr>
            <a:lvl7pPr lvl="6" rtl="0">
              <a:spcBef>
                <a:spcPts val="0"/>
              </a:spcBef>
              <a:buSzPts val="1100"/>
              <a:buChar char="●"/>
              <a:defRPr/>
            </a:lvl7pPr>
            <a:lvl8pPr lvl="7" rtl="0">
              <a:spcBef>
                <a:spcPts val="0"/>
              </a:spcBef>
              <a:buSzPts val="1100"/>
              <a:buChar char="○"/>
              <a:defRPr/>
            </a:lvl8pPr>
            <a:lvl9pPr lvl="8" rtl="0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bg>
      <p:bgPr>
        <a:solidFill>
          <a:schemeClr val="dk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3000"/>
              <a:buNone/>
              <a:defRPr sz="3000"/>
            </a:lvl1pPr>
            <a:lvl2pPr lvl="1" rtl="0">
              <a:spcBef>
                <a:spcPts val="0"/>
              </a:spcBef>
              <a:buSzPts val="3000"/>
              <a:buNone/>
              <a:defRPr sz="3000"/>
            </a:lvl2pPr>
            <a:lvl3pPr lvl="2" rtl="0">
              <a:spcBef>
                <a:spcPts val="0"/>
              </a:spcBef>
              <a:buSzPts val="3000"/>
              <a:buNone/>
              <a:defRPr sz="3000"/>
            </a:lvl3pPr>
            <a:lvl4pPr lvl="3" rtl="0">
              <a:spcBef>
                <a:spcPts val="0"/>
              </a:spcBef>
              <a:buSzPts val="3000"/>
              <a:buNone/>
              <a:defRPr sz="3000"/>
            </a:lvl4pPr>
            <a:lvl5pPr lvl="4" rtl="0">
              <a:spcBef>
                <a:spcPts val="0"/>
              </a:spcBef>
              <a:buSzPts val="3000"/>
              <a:buNone/>
              <a:defRPr sz="3000"/>
            </a:lvl5pPr>
            <a:lvl6pPr lvl="5" rtl="0">
              <a:spcBef>
                <a:spcPts val="0"/>
              </a:spcBef>
              <a:buSzPts val="3000"/>
              <a:buNone/>
              <a:defRPr sz="3000"/>
            </a:lvl6pPr>
            <a:lvl7pPr lvl="6" rtl="0">
              <a:spcBef>
                <a:spcPts val="0"/>
              </a:spcBef>
              <a:buSzPts val="3000"/>
              <a:buNone/>
              <a:defRPr sz="3000"/>
            </a:lvl7pPr>
            <a:lvl8pPr lvl="7" rtl="0">
              <a:spcBef>
                <a:spcPts val="0"/>
              </a:spcBef>
              <a:buSzPts val="3000"/>
              <a:buNone/>
              <a:defRPr sz="3000"/>
            </a:lvl8pPr>
            <a:lvl9pPr lvl="8" rtl="0">
              <a:spcBef>
                <a:spcPts val="0"/>
              </a:spcBef>
              <a:buSzPts val="3000"/>
              <a:buNone/>
              <a:defRPr sz="3000"/>
            </a:lvl9pPr>
          </a:lstStyle>
          <a:p/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300"/>
              <a:buChar char="●"/>
              <a:defRPr/>
            </a:lvl1pPr>
            <a:lvl2pPr lvl="1" rtl="0">
              <a:spcBef>
                <a:spcPts val="0"/>
              </a:spcBef>
              <a:buSzPts val="1100"/>
              <a:buChar char="○"/>
              <a:defRPr/>
            </a:lvl2pPr>
            <a:lvl3pPr lvl="2" rtl="0">
              <a:spcBef>
                <a:spcPts val="0"/>
              </a:spcBef>
              <a:buSzPts val="1100"/>
              <a:buChar char="■"/>
              <a:defRPr/>
            </a:lvl3pPr>
            <a:lvl4pPr lvl="3" rtl="0">
              <a:spcBef>
                <a:spcPts val="0"/>
              </a:spcBef>
              <a:buSzPts val="1100"/>
              <a:buChar char="●"/>
              <a:defRPr/>
            </a:lvl4pPr>
            <a:lvl5pPr lvl="4" rtl="0">
              <a:spcBef>
                <a:spcPts val="0"/>
              </a:spcBef>
              <a:buSzPts val="1100"/>
              <a:buChar char="○"/>
              <a:defRPr/>
            </a:lvl5pPr>
            <a:lvl6pPr lvl="5" rtl="0">
              <a:spcBef>
                <a:spcPts val="0"/>
              </a:spcBef>
              <a:buSzPts val="1100"/>
              <a:buChar char="■"/>
              <a:defRPr/>
            </a:lvl6pPr>
            <a:lvl7pPr lvl="6" rtl="0">
              <a:spcBef>
                <a:spcPts val="0"/>
              </a:spcBef>
              <a:buSzPts val="1100"/>
              <a:buChar char="●"/>
              <a:defRPr/>
            </a:lvl7pPr>
            <a:lvl8pPr lvl="7" rtl="0">
              <a:spcBef>
                <a:spcPts val="0"/>
              </a:spcBef>
              <a:buSzPts val="1100"/>
              <a:buChar char="○"/>
              <a:defRPr/>
            </a:lvl8pPr>
            <a:lvl9pPr lvl="8" rtl="0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107" name="Shape 107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300"/>
              <a:buChar char="●"/>
              <a:defRPr/>
            </a:lvl1pPr>
            <a:lvl2pPr lvl="1" rtl="0">
              <a:spcBef>
                <a:spcPts val="0"/>
              </a:spcBef>
              <a:buSzPts val="1100"/>
              <a:buChar char="○"/>
              <a:defRPr/>
            </a:lvl2pPr>
            <a:lvl3pPr lvl="2" rtl="0">
              <a:spcBef>
                <a:spcPts val="0"/>
              </a:spcBef>
              <a:buSzPts val="1100"/>
              <a:buChar char="■"/>
              <a:defRPr/>
            </a:lvl3pPr>
            <a:lvl4pPr lvl="3" rtl="0">
              <a:spcBef>
                <a:spcPts val="0"/>
              </a:spcBef>
              <a:buSzPts val="1100"/>
              <a:buChar char="●"/>
              <a:defRPr/>
            </a:lvl4pPr>
            <a:lvl5pPr lvl="4" rtl="0">
              <a:spcBef>
                <a:spcPts val="0"/>
              </a:spcBef>
              <a:buSzPts val="1100"/>
              <a:buChar char="○"/>
              <a:defRPr/>
            </a:lvl5pPr>
            <a:lvl6pPr lvl="5" rtl="0">
              <a:spcBef>
                <a:spcPts val="0"/>
              </a:spcBef>
              <a:buSzPts val="1100"/>
              <a:buChar char="■"/>
              <a:defRPr/>
            </a:lvl6pPr>
            <a:lvl7pPr lvl="6" rtl="0">
              <a:spcBef>
                <a:spcPts val="0"/>
              </a:spcBef>
              <a:buSzPts val="1100"/>
              <a:buChar char="●"/>
              <a:defRPr/>
            </a:lvl7pPr>
            <a:lvl8pPr lvl="7" rtl="0">
              <a:spcBef>
                <a:spcPts val="0"/>
              </a:spcBef>
              <a:buSzPts val="1100"/>
              <a:buChar char="○"/>
              <a:defRPr/>
            </a:lvl8pPr>
            <a:lvl9pPr lvl="8" rtl="0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bg>
      <p:bgPr>
        <a:solidFill>
          <a:schemeClr val="dk2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3000"/>
              <a:buNone/>
              <a:defRPr sz="3000"/>
            </a:lvl1pPr>
            <a:lvl2pPr lvl="1" rtl="0">
              <a:spcBef>
                <a:spcPts val="0"/>
              </a:spcBef>
              <a:buSzPts val="3000"/>
              <a:buNone/>
              <a:defRPr sz="3000"/>
            </a:lvl2pPr>
            <a:lvl3pPr lvl="2" rtl="0">
              <a:spcBef>
                <a:spcPts val="0"/>
              </a:spcBef>
              <a:buSzPts val="3000"/>
              <a:buNone/>
              <a:defRPr sz="3000"/>
            </a:lvl3pPr>
            <a:lvl4pPr lvl="3" rtl="0">
              <a:spcBef>
                <a:spcPts val="0"/>
              </a:spcBef>
              <a:buSzPts val="3000"/>
              <a:buNone/>
              <a:defRPr sz="3000"/>
            </a:lvl4pPr>
            <a:lvl5pPr lvl="4" rtl="0">
              <a:spcBef>
                <a:spcPts val="0"/>
              </a:spcBef>
              <a:buSzPts val="3000"/>
              <a:buNone/>
              <a:defRPr sz="3000"/>
            </a:lvl5pPr>
            <a:lvl6pPr lvl="5" rtl="0">
              <a:spcBef>
                <a:spcPts val="0"/>
              </a:spcBef>
              <a:buSzPts val="3000"/>
              <a:buNone/>
              <a:defRPr sz="3000"/>
            </a:lvl6pPr>
            <a:lvl7pPr lvl="6" rtl="0">
              <a:spcBef>
                <a:spcPts val="0"/>
              </a:spcBef>
              <a:buSzPts val="3000"/>
              <a:buNone/>
              <a:defRPr sz="3000"/>
            </a:lvl7pPr>
            <a:lvl8pPr lvl="7" rtl="0">
              <a:spcBef>
                <a:spcPts val="0"/>
              </a:spcBef>
              <a:buSzPts val="3000"/>
              <a:buNone/>
              <a:defRPr sz="3000"/>
            </a:lvl8pPr>
            <a:lvl9pPr lvl="8" rtl="0">
              <a:spcBef>
                <a:spcPts val="0"/>
              </a:spcBef>
              <a:buSzPts val="3000"/>
              <a:buNone/>
              <a:defRPr sz="3000"/>
            </a:lvl9pPr>
          </a:lstStyle>
          <a:p/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bg>
      <p:bgPr>
        <a:solidFill>
          <a:schemeClr val="accent3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3000"/>
              <a:buNone/>
              <a:defRPr sz="3000"/>
            </a:lvl1pPr>
            <a:lvl2pPr lvl="1" rtl="0">
              <a:spcBef>
                <a:spcPts val="0"/>
              </a:spcBef>
              <a:buSzPts val="3000"/>
              <a:buNone/>
              <a:defRPr sz="3000"/>
            </a:lvl2pPr>
            <a:lvl3pPr lvl="2" rtl="0">
              <a:spcBef>
                <a:spcPts val="0"/>
              </a:spcBef>
              <a:buSzPts val="3000"/>
              <a:buNone/>
              <a:defRPr sz="3000"/>
            </a:lvl3pPr>
            <a:lvl4pPr lvl="3" rtl="0">
              <a:spcBef>
                <a:spcPts val="0"/>
              </a:spcBef>
              <a:buSzPts val="3000"/>
              <a:buNone/>
              <a:defRPr sz="3000"/>
            </a:lvl4pPr>
            <a:lvl5pPr lvl="4" rtl="0">
              <a:spcBef>
                <a:spcPts val="0"/>
              </a:spcBef>
              <a:buSzPts val="3000"/>
              <a:buNone/>
              <a:defRPr sz="3000"/>
            </a:lvl5pPr>
            <a:lvl6pPr lvl="5" rtl="0">
              <a:spcBef>
                <a:spcPts val="0"/>
              </a:spcBef>
              <a:buSzPts val="3000"/>
              <a:buNone/>
              <a:defRPr sz="3000"/>
            </a:lvl6pPr>
            <a:lvl7pPr lvl="6" rtl="0">
              <a:spcBef>
                <a:spcPts val="0"/>
              </a:spcBef>
              <a:buSzPts val="3000"/>
              <a:buNone/>
              <a:defRPr sz="3000"/>
            </a:lvl7pPr>
            <a:lvl8pPr lvl="7" rtl="0">
              <a:spcBef>
                <a:spcPts val="0"/>
              </a:spcBef>
              <a:buSzPts val="3000"/>
              <a:buNone/>
              <a:defRPr sz="3000"/>
            </a:lvl8pPr>
            <a:lvl9pPr lvl="8" rtl="0">
              <a:spcBef>
                <a:spcPts val="0"/>
              </a:spcBef>
              <a:buSzPts val="3000"/>
              <a:buNone/>
              <a:defRPr sz="3000"/>
            </a:lvl9pPr>
          </a:lstStyle>
          <a:p/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300"/>
              <a:buChar char="●"/>
              <a:defRPr/>
            </a:lvl1pPr>
            <a:lvl2pPr lvl="1" rtl="0">
              <a:spcBef>
                <a:spcPts val="0"/>
              </a:spcBef>
              <a:buSzPts val="1100"/>
              <a:buChar char="○"/>
              <a:defRPr/>
            </a:lvl2pPr>
            <a:lvl3pPr lvl="2" rtl="0">
              <a:spcBef>
                <a:spcPts val="0"/>
              </a:spcBef>
              <a:buSzPts val="1100"/>
              <a:buChar char="■"/>
              <a:defRPr/>
            </a:lvl3pPr>
            <a:lvl4pPr lvl="3" rtl="0">
              <a:spcBef>
                <a:spcPts val="0"/>
              </a:spcBef>
              <a:buSzPts val="1100"/>
              <a:buChar char="●"/>
              <a:defRPr/>
            </a:lvl4pPr>
            <a:lvl5pPr lvl="4" rtl="0">
              <a:spcBef>
                <a:spcPts val="0"/>
              </a:spcBef>
              <a:buSzPts val="1100"/>
              <a:buChar char="○"/>
              <a:defRPr/>
            </a:lvl5pPr>
            <a:lvl6pPr lvl="5" rtl="0">
              <a:spcBef>
                <a:spcPts val="0"/>
              </a:spcBef>
              <a:buSzPts val="1100"/>
              <a:buChar char="■"/>
              <a:defRPr/>
            </a:lvl6pPr>
            <a:lvl7pPr lvl="6" rtl="0">
              <a:spcBef>
                <a:spcPts val="0"/>
              </a:spcBef>
              <a:buSzPts val="1100"/>
              <a:buChar char="●"/>
              <a:defRPr/>
            </a:lvl7pPr>
            <a:lvl8pPr lvl="7" rtl="0">
              <a:spcBef>
                <a:spcPts val="0"/>
              </a:spcBef>
              <a:buSzPts val="1100"/>
              <a:buChar char="○"/>
              <a:defRPr/>
            </a:lvl8pPr>
            <a:lvl9pPr lvl="8" rtl="0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25" name="Shape 125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126" name="Shape 126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29" name="Shape 12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30" name="Shape 130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131" name="Shape 1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" name="Shape 134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135" name="Shape 13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38" name="Shape 13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SzPts val="3200"/>
              <a:buNone/>
              <a:defRPr sz="3200"/>
            </a:lvl1pPr>
            <a:lvl2pPr lvl="1" rtl="0" algn="ctr">
              <a:spcBef>
                <a:spcPts val="0"/>
              </a:spcBef>
              <a:buSzPts val="3200"/>
              <a:buNone/>
              <a:defRPr sz="3200"/>
            </a:lvl2pPr>
            <a:lvl3pPr lvl="2" rtl="0" algn="ctr">
              <a:spcBef>
                <a:spcPts val="0"/>
              </a:spcBef>
              <a:buSzPts val="3200"/>
              <a:buNone/>
              <a:defRPr sz="3200"/>
            </a:lvl3pPr>
            <a:lvl4pPr lvl="3" rtl="0" algn="ctr">
              <a:spcBef>
                <a:spcPts val="0"/>
              </a:spcBef>
              <a:buSzPts val="3200"/>
              <a:buNone/>
              <a:defRPr sz="3200"/>
            </a:lvl4pPr>
            <a:lvl5pPr lvl="4" rtl="0" algn="ctr">
              <a:spcBef>
                <a:spcPts val="0"/>
              </a:spcBef>
              <a:buSzPts val="3200"/>
              <a:buNone/>
              <a:defRPr sz="3200"/>
            </a:lvl5pPr>
            <a:lvl6pPr lvl="5" rtl="0" algn="ctr">
              <a:spcBef>
                <a:spcPts val="0"/>
              </a:spcBef>
              <a:buSzPts val="3200"/>
              <a:buNone/>
              <a:defRPr sz="3200"/>
            </a:lvl6pPr>
            <a:lvl7pPr lvl="6" rtl="0" algn="ctr">
              <a:spcBef>
                <a:spcPts val="0"/>
              </a:spcBef>
              <a:buSzPts val="3200"/>
              <a:buNone/>
              <a:defRPr sz="3200"/>
            </a:lvl7pPr>
            <a:lvl8pPr lvl="7" rtl="0" algn="ctr">
              <a:spcBef>
                <a:spcPts val="0"/>
              </a:spcBef>
              <a:buSzPts val="3200"/>
              <a:buNone/>
              <a:defRPr sz="3200"/>
            </a:lvl8pPr>
            <a:lvl9pPr lvl="8" rtl="0" algn="ctr">
              <a:spcBef>
                <a:spcPts val="0"/>
              </a:spcBef>
              <a:buSzPts val="3200"/>
              <a:buNone/>
              <a:defRPr sz="3200"/>
            </a:lvl9pPr>
          </a:lstStyle>
          <a:p/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3000"/>
              <a:buNone/>
              <a:defRPr sz="3000"/>
            </a:lvl1pPr>
            <a:lvl2pPr lvl="1" rtl="0">
              <a:spcBef>
                <a:spcPts val="0"/>
              </a:spcBef>
              <a:buSzPts val="3000"/>
              <a:buNone/>
              <a:defRPr sz="3000"/>
            </a:lvl2pPr>
            <a:lvl3pPr lvl="2" rtl="0">
              <a:spcBef>
                <a:spcPts val="0"/>
              </a:spcBef>
              <a:buSzPts val="3000"/>
              <a:buNone/>
              <a:defRPr sz="3000"/>
            </a:lvl3pPr>
            <a:lvl4pPr lvl="3" rtl="0">
              <a:spcBef>
                <a:spcPts val="0"/>
              </a:spcBef>
              <a:buSzPts val="3000"/>
              <a:buNone/>
              <a:defRPr sz="3000"/>
            </a:lvl4pPr>
            <a:lvl5pPr lvl="4" rtl="0">
              <a:spcBef>
                <a:spcPts val="0"/>
              </a:spcBef>
              <a:buSzPts val="3000"/>
              <a:buNone/>
              <a:defRPr sz="3000"/>
            </a:lvl5pPr>
            <a:lvl6pPr lvl="5" rtl="0">
              <a:spcBef>
                <a:spcPts val="0"/>
              </a:spcBef>
              <a:buSzPts val="3000"/>
              <a:buNone/>
              <a:defRPr sz="3000"/>
            </a:lvl6pPr>
            <a:lvl7pPr lvl="6" rtl="0">
              <a:spcBef>
                <a:spcPts val="0"/>
              </a:spcBef>
              <a:buSzPts val="3000"/>
              <a:buNone/>
              <a:defRPr sz="3000"/>
            </a:lvl7pPr>
            <a:lvl8pPr lvl="7" rtl="0">
              <a:spcBef>
                <a:spcPts val="0"/>
              </a:spcBef>
              <a:buSzPts val="3000"/>
              <a:buNone/>
              <a:defRPr sz="3000"/>
            </a:lvl8pPr>
            <a:lvl9pPr lvl="8" rtl="0">
              <a:spcBef>
                <a:spcPts val="0"/>
              </a:spcBef>
              <a:buSzPts val="3000"/>
              <a:buNone/>
              <a:defRPr sz="3000"/>
            </a:lvl9pPr>
          </a:lstStyle>
          <a:p/>
        </p:txBody>
      </p:sp>
      <p:sp>
        <p:nvSpPr>
          <p:cNvPr id="145" name="Shape 145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300"/>
              <a:buChar char="●"/>
              <a:defRPr/>
            </a:lvl1pPr>
            <a:lvl2pPr lvl="1" rtl="0">
              <a:spcBef>
                <a:spcPts val="0"/>
              </a:spcBef>
              <a:buSzPts val="1100"/>
              <a:buChar char="○"/>
              <a:defRPr/>
            </a:lvl2pPr>
            <a:lvl3pPr lvl="2" rtl="0">
              <a:spcBef>
                <a:spcPts val="0"/>
              </a:spcBef>
              <a:buSzPts val="1100"/>
              <a:buChar char="■"/>
              <a:defRPr/>
            </a:lvl3pPr>
            <a:lvl4pPr lvl="3" rtl="0">
              <a:spcBef>
                <a:spcPts val="0"/>
              </a:spcBef>
              <a:buSzPts val="1100"/>
              <a:buChar char="●"/>
              <a:defRPr/>
            </a:lvl4pPr>
            <a:lvl5pPr lvl="4" rtl="0">
              <a:spcBef>
                <a:spcPts val="0"/>
              </a:spcBef>
              <a:buSzPts val="1100"/>
              <a:buChar char="○"/>
              <a:defRPr/>
            </a:lvl5pPr>
            <a:lvl6pPr lvl="5" rtl="0">
              <a:spcBef>
                <a:spcPts val="0"/>
              </a:spcBef>
              <a:buSzPts val="1100"/>
              <a:buChar char="■"/>
              <a:defRPr/>
            </a:lvl6pPr>
            <a:lvl7pPr lvl="6" rtl="0">
              <a:spcBef>
                <a:spcPts val="0"/>
              </a:spcBef>
              <a:buSzPts val="1100"/>
              <a:buChar char="●"/>
              <a:defRPr/>
            </a:lvl7pPr>
            <a:lvl8pPr lvl="7" rtl="0">
              <a:spcBef>
                <a:spcPts val="0"/>
              </a:spcBef>
              <a:buSzPts val="1100"/>
              <a:buChar char="○"/>
              <a:defRPr/>
            </a:lvl8pPr>
            <a:lvl9pPr lvl="8" rtl="0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147" name="Shape 14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bg>
      <p:bgPr>
        <a:solidFill>
          <a:schemeClr val="accen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53" name="Shape 15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accent3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56" name="Shape 156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57" name="Shape 15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" name="Shape 160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61" name="Shape 16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4" name="Shape 164"/>
          <p:cNvSpPr txBox="1"/>
          <p:nvPr>
            <p:ph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buSzPts val="1300"/>
              <a:buChar char="●"/>
              <a:defRPr/>
            </a:lvl1pPr>
            <a:lvl2pPr lvl="1" rtl="0" algn="ctr">
              <a:spcBef>
                <a:spcPts val="0"/>
              </a:spcBef>
              <a:buSzPts val="1100"/>
              <a:buChar char="○"/>
              <a:defRPr/>
            </a:lvl2pPr>
            <a:lvl3pPr lvl="2" rtl="0" algn="ctr">
              <a:spcBef>
                <a:spcPts val="0"/>
              </a:spcBef>
              <a:buSzPts val="1100"/>
              <a:buChar char="■"/>
              <a:defRPr/>
            </a:lvl3pPr>
            <a:lvl4pPr lvl="3" rtl="0" algn="ctr">
              <a:spcBef>
                <a:spcPts val="0"/>
              </a:spcBef>
              <a:buSzPts val="1100"/>
              <a:buChar char="●"/>
              <a:defRPr/>
            </a:lvl4pPr>
            <a:lvl5pPr lvl="4" rtl="0" algn="ctr">
              <a:spcBef>
                <a:spcPts val="0"/>
              </a:spcBef>
              <a:buSzPts val="1100"/>
              <a:buChar char="○"/>
              <a:defRPr/>
            </a:lvl5pPr>
            <a:lvl6pPr lvl="5" rtl="0" algn="ctr">
              <a:spcBef>
                <a:spcPts val="0"/>
              </a:spcBef>
              <a:buSzPts val="1100"/>
              <a:buChar char="■"/>
              <a:defRPr/>
            </a:lvl6pPr>
            <a:lvl7pPr lvl="6" rtl="0" algn="ctr">
              <a:spcBef>
                <a:spcPts val="0"/>
              </a:spcBef>
              <a:buSzPts val="1100"/>
              <a:buChar char="●"/>
              <a:defRPr/>
            </a:lvl7pPr>
            <a:lvl8pPr lvl="7" rtl="0" algn="ctr">
              <a:spcBef>
                <a:spcPts val="0"/>
              </a:spcBef>
              <a:buSzPts val="1100"/>
              <a:buChar char="○"/>
              <a:defRPr/>
            </a:lvl8pPr>
            <a:lvl9pPr lvl="8" rtl="0" algn="ctr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166" name="Shape 16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ctrTitle"/>
          </p:nvPr>
        </p:nvSpPr>
        <p:spPr>
          <a:xfrm>
            <a:off x="311700" y="747125"/>
            <a:ext cx="8520600" cy="1046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R.A.W.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800"/>
              <a:t>Remote Armwrestling</a:t>
            </a:r>
          </a:p>
        </p:txBody>
      </p:sp>
      <p:sp>
        <p:nvSpPr>
          <p:cNvPr id="174" name="Shape 174"/>
          <p:cNvSpPr txBox="1"/>
          <p:nvPr>
            <p:ph idx="1" type="subTitle"/>
          </p:nvPr>
        </p:nvSpPr>
        <p:spPr>
          <a:xfrm>
            <a:off x="395325" y="4032875"/>
            <a:ext cx="8520600" cy="589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</a:rPr>
              <a:t>SDP Team 12</a:t>
            </a:r>
          </a:p>
          <a:p>
            <a:pPr indent="0" lvl="0" marL="0" rtl="0" algn="r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</a:rPr>
              <a:t>Tyler Costa, Steve Lucey, Zach Matthews, Steve McGrath</a:t>
            </a:r>
          </a:p>
        </p:txBody>
      </p:sp>
      <p:pic>
        <p:nvPicPr>
          <p:cNvPr descr="Free illustration: Bench Press, Fight, Arm Wrestling - Free Image ..."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4725" y="1945925"/>
            <a:ext cx="1934550" cy="193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type="title"/>
          </p:nvPr>
        </p:nvSpPr>
        <p:spPr>
          <a:xfrm>
            <a:off x="819150" y="459825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Application</a:t>
            </a:r>
          </a:p>
        </p:txBody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819150" y="1054425"/>
            <a:ext cx="7505700" cy="268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Capabilities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>
                <a:solidFill>
                  <a:srgbClr val="000000"/>
                </a:solidFill>
              </a:rPr>
              <a:t>Create/view/edit profile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>
                <a:solidFill>
                  <a:srgbClr val="000000"/>
                </a:solidFill>
              </a:rPr>
              <a:t>Schedule/join matches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>
                <a:solidFill>
                  <a:srgbClr val="000000"/>
                </a:solidFill>
              </a:rPr>
              <a:t>Follow other users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Microsoft Visual Studio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>
                <a:solidFill>
                  <a:srgbClr val="000000"/>
                </a:solidFill>
              </a:rPr>
              <a:t>Xamarin developer for Android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>
                <a:solidFill>
                  <a:srgbClr val="000000"/>
                </a:solidFill>
              </a:rPr>
              <a:t>Coded in C#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Android Debugging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>
                <a:solidFill>
                  <a:srgbClr val="000000"/>
                </a:solidFill>
              </a:rPr>
              <a:t>Helped find errors</a:t>
            </a:r>
          </a:p>
          <a:p>
            <a:pPr indent="-342900" lvl="1" marL="914400" rtl="0">
              <a:spcBef>
                <a:spcPts val="0"/>
              </a:spcBef>
              <a:buClr>
                <a:srgbClr val="000000"/>
              </a:buClr>
              <a:buSzPts val="1800"/>
              <a:buChar char="○"/>
            </a:pPr>
            <a:r>
              <a:rPr lang="en">
                <a:solidFill>
                  <a:srgbClr val="000000"/>
                </a:solidFill>
              </a:rPr>
              <a:t>Found multiple runtime errors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99" name="Shape 29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  <p:grpSp>
        <p:nvGrpSpPr>
          <p:cNvPr id="300" name="Shape 300"/>
          <p:cNvGrpSpPr/>
          <p:nvPr/>
        </p:nvGrpSpPr>
        <p:grpSpPr>
          <a:xfrm>
            <a:off x="5239450" y="806125"/>
            <a:ext cx="3223950" cy="3579300"/>
            <a:chOff x="5239450" y="806125"/>
            <a:chExt cx="3223950" cy="3579300"/>
          </a:xfrm>
        </p:grpSpPr>
        <p:pic>
          <p:nvPicPr>
            <p:cNvPr id="301" name="Shape 30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923050" y="2527950"/>
              <a:ext cx="1540350" cy="1857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2" name="Shape 30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239450" y="806125"/>
              <a:ext cx="2255025" cy="2255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type="title"/>
          </p:nvPr>
        </p:nvSpPr>
        <p:spPr>
          <a:xfrm>
            <a:off x="819150" y="459825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Application Clarifications </a:t>
            </a:r>
          </a:p>
        </p:txBody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819150" y="1227300"/>
            <a:ext cx="7505700" cy="268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Local database (as promised) will be uploaded to 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server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Arm’s currently numbered but will be 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geographically selectable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Currently no notifications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>
                <a:solidFill>
                  <a:srgbClr val="000000"/>
                </a:solidFill>
              </a:rPr>
              <a:t>Matches</a:t>
            </a:r>
          </a:p>
          <a:p>
            <a:pPr indent="-342900" lvl="1" marL="914400" rtl="0">
              <a:spcBef>
                <a:spcPts val="0"/>
              </a:spcBef>
              <a:buClr>
                <a:srgbClr val="000000"/>
              </a:buClr>
              <a:buSzPts val="1800"/>
              <a:buChar char="○"/>
            </a:pPr>
            <a:r>
              <a:rPr lang="en">
                <a:solidFill>
                  <a:srgbClr val="000000"/>
                </a:solidFill>
              </a:rPr>
              <a:t>Followings</a:t>
            </a:r>
          </a:p>
        </p:txBody>
      </p:sp>
      <p:sp>
        <p:nvSpPr>
          <p:cNvPr id="309" name="Shape 30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  <p:grpSp>
        <p:nvGrpSpPr>
          <p:cNvPr id="310" name="Shape 310"/>
          <p:cNvGrpSpPr/>
          <p:nvPr/>
        </p:nvGrpSpPr>
        <p:grpSpPr>
          <a:xfrm>
            <a:off x="5239450" y="1227300"/>
            <a:ext cx="3223950" cy="3579300"/>
            <a:chOff x="5239450" y="806125"/>
            <a:chExt cx="3223950" cy="3579300"/>
          </a:xfrm>
        </p:grpSpPr>
        <p:pic>
          <p:nvPicPr>
            <p:cNvPr id="311" name="Shape 3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923050" y="2527950"/>
              <a:ext cx="1540350" cy="1857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2" name="Shape 31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239450" y="806125"/>
              <a:ext cx="2255025" cy="2255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type="title"/>
          </p:nvPr>
        </p:nvSpPr>
        <p:spPr>
          <a:xfrm>
            <a:off x="819150" y="467225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Arduino</a:t>
            </a:r>
          </a:p>
        </p:txBody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819150" y="1228400"/>
            <a:ext cx="7505700" cy="3394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Made multiple functions in Arduino IDE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motorCurrent function</a:t>
            </a:r>
          </a:p>
          <a:p>
            <a: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Finds instantaneous motor current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desiredCurrent function</a:t>
            </a:r>
          </a:p>
          <a:p>
            <a: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Calculates Current to match force applied</a:t>
            </a:r>
            <a:br>
              <a:rPr lang="en" sz="1800"/>
            </a:br>
            <a:r>
              <a:rPr lang="en" sz="1800"/>
              <a:t>on the forearm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dutyCycle function</a:t>
            </a:r>
          </a:p>
          <a:p>
            <a:pPr indent="-342900" lvl="2" marL="1371600">
              <a:spcBef>
                <a:spcPts val="0"/>
              </a:spcBef>
              <a:buSzPts val="1800"/>
              <a:buChar char="■"/>
            </a:pPr>
            <a:r>
              <a:rPr lang="en" sz="1800"/>
              <a:t>Provides desired duty cycle according to </a:t>
            </a:r>
            <a:br>
              <a:rPr lang="en" sz="1800"/>
            </a:br>
            <a:r>
              <a:rPr lang="en" sz="1800"/>
              <a:t>desired current</a:t>
            </a:r>
          </a:p>
        </p:txBody>
      </p:sp>
      <p:pic>
        <p:nvPicPr>
          <p:cNvPr id="319" name="Shape 3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4163" y="2603913"/>
            <a:ext cx="1590675" cy="1628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Shape 32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type="title"/>
          </p:nvPr>
        </p:nvSpPr>
        <p:spPr>
          <a:xfrm>
            <a:off x="819150" y="1199400"/>
            <a:ext cx="7505700" cy="2744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4800"/>
              <a:t>Transition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 sz="4800"/>
              <a:t>To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 sz="4800"/>
              <a:t>SDP Lab</a:t>
            </a:r>
          </a:p>
        </p:txBody>
      </p:sp>
      <p:sp>
        <p:nvSpPr>
          <p:cNvPr id="326" name="Shape 32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type="title"/>
          </p:nvPr>
        </p:nvSpPr>
        <p:spPr>
          <a:xfrm>
            <a:off x="819150" y="452425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Arm Design</a:t>
            </a:r>
          </a:p>
        </p:txBody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819150" y="1407025"/>
            <a:ext cx="7505700" cy="3187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Amp Flow E50-150 Brushed DC Motor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24 VDC 5000 RPM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1:77.76 Gear ratio 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3 stages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Limited elbow </a:t>
            </a:r>
            <a:r>
              <a:rPr lang="en"/>
              <a:t>flexibility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70 degrees to 110 degrees</a:t>
            </a:r>
            <a:r>
              <a:rPr lang="en"/>
              <a:t> 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/>
              <a:t>Aluminum beam connected to end of drive shaft to represent forearm</a:t>
            </a:r>
          </a:p>
        </p:txBody>
      </p:sp>
      <p:sp>
        <p:nvSpPr>
          <p:cNvPr id="333" name="Shape 33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type="title"/>
          </p:nvPr>
        </p:nvSpPr>
        <p:spPr>
          <a:xfrm>
            <a:off x="819150" y="30725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Sensors (Strain Gauges)</a:t>
            </a:r>
          </a:p>
        </p:txBody>
      </p:sp>
      <p:sp>
        <p:nvSpPr>
          <p:cNvPr id="339" name="Shape 339"/>
          <p:cNvSpPr txBox="1"/>
          <p:nvPr>
            <p:ph idx="1" type="body"/>
          </p:nvPr>
        </p:nvSpPr>
        <p:spPr>
          <a:xfrm>
            <a:off x="819150" y="1003150"/>
            <a:ext cx="7505700" cy="3468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Strain gauges mounted in full wheatstone bridge </a:t>
            </a:r>
            <a:br>
              <a:rPr lang="en"/>
            </a:br>
            <a:r>
              <a:rPr lang="en"/>
              <a:t>configuration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Provides voltage differential 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Voltage differential corresponds to force/torque </a:t>
            </a:r>
            <a:br>
              <a:rPr lang="en"/>
            </a:br>
            <a:r>
              <a:rPr lang="en"/>
              <a:t>applied 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Torque = force * distance to pivot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/>
              <a:t>Desired current calculated through torque </a:t>
            </a:r>
            <a:br>
              <a:rPr lang="en"/>
            </a:br>
            <a:r>
              <a:rPr lang="en"/>
              <a:t>constant (Nm/A)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40" name="Shape 3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1825" y="1119125"/>
            <a:ext cx="2496227" cy="2927098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Shape 341"/>
          <p:cNvSpPr txBox="1"/>
          <p:nvPr/>
        </p:nvSpPr>
        <p:spPr>
          <a:xfrm>
            <a:off x="7046050" y="4046225"/>
            <a:ext cx="1801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000"/>
              <a:t>http://www.continuummechanics.org/images/straingauges/full_bridge_bending_circuit.png</a:t>
            </a:r>
          </a:p>
        </p:txBody>
      </p:sp>
      <p:sp>
        <p:nvSpPr>
          <p:cNvPr id="342" name="Shape 34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x="819150" y="27145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Strain Gauges Force Replication</a:t>
            </a:r>
          </a:p>
        </p:txBody>
      </p:sp>
      <p:sp>
        <p:nvSpPr>
          <p:cNvPr id="348" name="Shape 34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349" name="Shape 3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575" y="1103398"/>
            <a:ext cx="5484924" cy="3364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50" name="Shape 350"/>
          <p:cNvGraphicFramePr/>
          <p:nvPr/>
        </p:nvGraphicFramePr>
        <p:xfrm>
          <a:off x="5979400" y="141219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{C0D8FC4B-C0A5-458C-9B85-0E44BD88336D}</a:tableStyleId>
              </a:tblPr>
              <a:tblGrid>
                <a:gridCol w="1420200"/>
                <a:gridCol w="1420200"/>
              </a:tblGrid>
              <a:tr h="28317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Force (N)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Voltage Difference (mV)</a:t>
                      </a:r>
                    </a:p>
                  </a:txBody>
                  <a:tcPr marT="91425" marB="91425" marR="91425" marL="91425"/>
                </a:tc>
              </a:tr>
              <a:tr h="3111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11.25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.475</a:t>
                      </a:r>
                    </a:p>
                  </a:txBody>
                  <a:tcPr marT="91425" marB="91425" marR="91425" marL="91425"/>
                </a:tc>
              </a:tr>
              <a:tr h="28317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22.5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.538</a:t>
                      </a:r>
                    </a:p>
                  </a:txBody>
                  <a:tcPr marT="91425" marB="91425" marR="91425" marL="91425"/>
                </a:tc>
              </a:tr>
              <a:tr h="28317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33.75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.608</a:t>
                      </a:r>
                    </a:p>
                  </a:txBody>
                  <a:tcPr marT="91425" marB="91425" marR="91425" marL="91425"/>
                </a:tc>
              </a:tr>
              <a:tr h="28317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45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.679</a:t>
                      </a:r>
                    </a:p>
                  </a:txBody>
                  <a:tcPr marT="91425" marB="91425" marR="91425" marL="91425"/>
                </a:tc>
              </a:tr>
              <a:tr h="28317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56.75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.748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type="title"/>
          </p:nvPr>
        </p:nvSpPr>
        <p:spPr>
          <a:xfrm>
            <a:off x="819150" y="498050"/>
            <a:ext cx="7505700" cy="815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Motor Control </a:t>
            </a:r>
          </a:p>
        </p:txBody>
      </p:sp>
      <p:sp>
        <p:nvSpPr>
          <p:cNvPr id="356" name="Shape 356"/>
          <p:cNvSpPr txBox="1"/>
          <p:nvPr>
            <p:ph idx="1" type="body"/>
          </p:nvPr>
        </p:nvSpPr>
        <p:spPr>
          <a:xfrm>
            <a:off x="1123950" y="1214375"/>
            <a:ext cx="7505700" cy="3289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Arduino and Cytron motor driver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Arduino feeds PWM wave with desired duty cycle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Current control to provide desired </a:t>
            </a:r>
            <a:br>
              <a:rPr lang="en"/>
            </a:br>
            <a:r>
              <a:rPr lang="en"/>
              <a:t>force/torque 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Instantaneous Current feedback to 								arduino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/>
              <a:t>Adjust duty cycle to source desired </a:t>
            </a:r>
            <a:br>
              <a:rPr lang="en"/>
            </a:br>
            <a:r>
              <a:rPr lang="en"/>
              <a:t>cur</a:t>
            </a:r>
            <a:r>
              <a:rPr lang="en"/>
              <a:t>rent </a:t>
            </a:r>
            <a:r>
              <a:rPr lang="en"/>
              <a:t>according to corresponding 								force/torque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57" name="Shape 3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775" y="2085500"/>
            <a:ext cx="3957149" cy="24773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Shape 35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graphicFrame>
        <p:nvGraphicFramePr>
          <p:cNvPr id="364" name="Shape 364"/>
          <p:cNvGraphicFramePr/>
          <p:nvPr/>
        </p:nvGraphicFramePr>
        <p:xfrm>
          <a:off x="952500" y="1047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{C0D8FC4B-C0A5-458C-9B85-0E44BD88336D}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Duty Cycle (0-255)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Current (A)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Output torque (Nm)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0.41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6.57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0.64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9.86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0.8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13.14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22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0.9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16.43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1.3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19.72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30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1.69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26.29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34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1.96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32.86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>
            <p:ph type="title"/>
          </p:nvPr>
        </p:nvSpPr>
        <p:spPr>
          <a:xfrm>
            <a:off x="819150" y="4782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Proposed CDR</a:t>
            </a:r>
          </a:p>
        </p:txBody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x="819150" y="1123525"/>
            <a:ext cx="7505700" cy="3331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One fully functioning arm with emergency stop mechanism</a:t>
            </a:r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Arduino’s networked through Raspberry Pi’s</a:t>
            </a:r>
          </a:p>
          <a:p>
            <a:pPr indent="-311150" lvl="0" marL="457200" rtl="0">
              <a:spcBef>
                <a:spcPts val="0"/>
              </a:spcBef>
              <a:buSzPts val="1300"/>
              <a:buChar char="●"/>
            </a:pPr>
            <a:r>
              <a:rPr lang="en"/>
              <a:t>Simulated game sent from Arduino over network to active arm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311150" lvl="0" marL="457200" rtl="0">
              <a:spcBef>
                <a:spcPts val="0"/>
              </a:spcBef>
              <a:buSzPts val="1300"/>
              <a:buChar char="●"/>
            </a:pPr>
            <a:r>
              <a:rPr lang="en"/>
              <a:t>Second arm built without emergency stop</a:t>
            </a:r>
          </a:p>
        </p:txBody>
      </p:sp>
      <p:cxnSp>
        <p:nvCxnSpPr>
          <p:cNvPr id="371" name="Shape 371"/>
          <p:cNvCxnSpPr>
            <a:stCxn id="372" idx="0"/>
            <a:endCxn id="373" idx="1"/>
          </p:cNvCxnSpPr>
          <p:nvPr/>
        </p:nvCxnSpPr>
        <p:spPr>
          <a:xfrm rot="-5400000">
            <a:off x="1314700" y="2689275"/>
            <a:ext cx="420600" cy="621600"/>
          </a:xfrm>
          <a:prstGeom prst="bentConnector2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74" name="Shape 374"/>
          <p:cNvCxnSpPr>
            <a:endCxn id="375" idx="1"/>
          </p:cNvCxnSpPr>
          <p:nvPr/>
        </p:nvCxnSpPr>
        <p:spPr>
          <a:xfrm>
            <a:off x="3174275" y="2789125"/>
            <a:ext cx="1012500" cy="6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76" name="Shape 376"/>
          <p:cNvCxnSpPr>
            <a:stCxn id="375" idx="3"/>
            <a:endCxn id="377" idx="0"/>
          </p:cNvCxnSpPr>
          <p:nvPr/>
        </p:nvCxnSpPr>
        <p:spPr>
          <a:xfrm>
            <a:off x="5525375" y="2789725"/>
            <a:ext cx="621600" cy="420600"/>
          </a:xfrm>
          <a:prstGeom prst="bentConnector2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78" name="Shape 378"/>
          <p:cNvCxnSpPr>
            <a:stCxn id="377" idx="3"/>
            <a:endCxn id="379" idx="1"/>
          </p:cNvCxnSpPr>
          <p:nvPr/>
        </p:nvCxnSpPr>
        <p:spPr>
          <a:xfrm flipH="1" rot="10800000">
            <a:off x="6768275" y="3266475"/>
            <a:ext cx="688800" cy="3072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grpSp>
        <p:nvGrpSpPr>
          <p:cNvPr id="380" name="Shape 380"/>
          <p:cNvGrpSpPr/>
          <p:nvPr/>
        </p:nvGrpSpPr>
        <p:grpSpPr>
          <a:xfrm>
            <a:off x="592750" y="2426425"/>
            <a:ext cx="8107225" cy="1510550"/>
            <a:chOff x="592750" y="2426425"/>
            <a:chExt cx="8107225" cy="1510550"/>
          </a:xfrm>
        </p:grpSpPr>
        <p:sp>
          <p:nvSpPr>
            <p:cNvPr id="372" name="Shape 372"/>
            <p:cNvSpPr/>
            <p:nvPr/>
          </p:nvSpPr>
          <p:spPr>
            <a:xfrm>
              <a:off x="592750" y="3210375"/>
              <a:ext cx="1242900" cy="726600"/>
            </a:xfrm>
            <a:prstGeom prst="rect">
              <a:avLst/>
            </a:prstGeom>
            <a:solidFill>
              <a:srgbClr val="6AA84F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buNone/>
              </a:pPr>
              <a:r>
                <a:rPr lang="en"/>
                <a:t>Arduino</a:t>
              </a:r>
            </a:p>
          </p:txBody>
        </p:sp>
        <p:sp>
          <p:nvSpPr>
            <p:cNvPr id="373" name="Shape 373"/>
            <p:cNvSpPr/>
            <p:nvPr/>
          </p:nvSpPr>
          <p:spPr>
            <a:xfrm>
              <a:off x="1835650" y="2426425"/>
              <a:ext cx="1338600" cy="726600"/>
            </a:xfrm>
            <a:prstGeom prst="rect">
              <a:avLst/>
            </a:prstGeom>
            <a:solidFill>
              <a:srgbClr val="A64D79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algn="ctr">
                <a:spcBef>
                  <a:spcPts val="0"/>
                </a:spcBef>
                <a:buNone/>
              </a:pPr>
              <a:r>
                <a:rPr lang="en"/>
                <a:t>Raspberry Pi</a:t>
              </a:r>
            </a:p>
          </p:txBody>
        </p:sp>
        <p:sp>
          <p:nvSpPr>
            <p:cNvPr id="375" name="Shape 375"/>
            <p:cNvSpPr/>
            <p:nvPr/>
          </p:nvSpPr>
          <p:spPr>
            <a:xfrm>
              <a:off x="4186775" y="2426425"/>
              <a:ext cx="1338600" cy="726600"/>
            </a:xfrm>
            <a:prstGeom prst="rect">
              <a:avLst/>
            </a:prstGeom>
            <a:solidFill>
              <a:srgbClr val="A64D79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buNone/>
              </a:pPr>
              <a:r>
                <a:rPr lang="en"/>
                <a:t>Raspberry Pi</a:t>
              </a:r>
            </a:p>
          </p:txBody>
        </p:sp>
        <p:sp>
          <p:nvSpPr>
            <p:cNvPr id="377" name="Shape 377"/>
            <p:cNvSpPr/>
            <p:nvPr/>
          </p:nvSpPr>
          <p:spPr>
            <a:xfrm>
              <a:off x="5525375" y="3210375"/>
              <a:ext cx="1242900" cy="726600"/>
            </a:xfrm>
            <a:prstGeom prst="rect">
              <a:avLst/>
            </a:prstGeom>
            <a:solidFill>
              <a:srgbClr val="6AA84F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buNone/>
              </a:pPr>
              <a:r>
                <a:rPr lang="en"/>
                <a:t>Arduino</a:t>
              </a:r>
            </a:p>
          </p:txBody>
        </p:sp>
        <p:sp>
          <p:nvSpPr>
            <p:cNvPr id="379" name="Shape 379"/>
            <p:cNvSpPr/>
            <p:nvPr/>
          </p:nvSpPr>
          <p:spPr>
            <a:xfrm>
              <a:off x="7457075" y="2789125"/>
              <a:ext cx="1242900" cy="954600"/>
            </a:xfrm>
            <a:prstGeom prst="rect">
              <a:avLst/>
            </a:prstGeom>
            <a:solidFill>
              <a:srgbClr val="3C78D8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buNone/>
              </a:pPr>
              <a:r>
                <a:rPr lang="en"/>
                <a:t>Robotic Arm</a:t>
              </a:r>
            </a:p>
            <a:p>
              <a:pPr indent="0" lvl="0" marL="0" algn="ctr">
                <a:spcBef>
                  <a:spcPts val="0"/>
                </a:spcBef>
                <a:buNone/>
              </a:pPr>
              <a:r>
                <a:rPr lang="en"/>
                <a:t>With Player</a:t>
              </a:r>
            </a:p>
          </p:txBody>
        </p:sp>
        <p:sp>
          <p:nvSpPr>
            <p:cNvPr id="381" name="Shape 381"/>
            <p:cNvSpPr txBox="1"/>
            <p:nvPr/>
          </p:nvSpPr>
          <p:spPr>
            <a:xfrm>
              <a:off x="650100" y="2495250"/>
              <a:ext cx="908400" cy="15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rPr lang="en" sz="1000"/>
                <a:t>Simulated Game</a:t>
              </a:r>
            </a:p>
          </p:txBody>
        </p:sp>
      </p:grpSp>
      <p:sp>
        <p:nvSpPr>
          <p:cNvPr id="382" name="Shape 38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819150" y="42745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Problem Statement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819150" y="1154375"/>
            <a:ext cx="7505700" cy="3468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 game that connects the physical and virtual world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Physical competition between distant friends</a:t>
            </a: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○"/>
            </a:pPr>
            <a:r>
              <a:rPr lang="en">
                <a:solidFill>
                  <a:srgbClr val="000000"/>
                </a:solidFill>
              </a:rPr>
              <a:t>More intimate than phone call</a:t>
            </a: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800"/>
              <a:buChar char="○"/>
            </a:pPr>
            <a:r>
              <a:rPr lang="en">
                <a:solidFill>
                  <a:srgbClr val="000000"/>
                </a:solidFill>
              </a:rPr>
              <a:t>Could motivate individual to exercise (strength training)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6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6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6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                                                           </a:t>
            </a:r>
          </a:p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>
            <p:ph type="title"/>
          </p:nvPr>
        </p:nvSpPr>
        <p:spPr>
          <a:xfrm>
            <a:off x="209850" y="2138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Gantt Chart</a:t>
            </a:r>
          </a:p>
        </p:txBody>
      </p:sp>
      <p:pic>
        <p:nvPicPr>
          <p:cNvPr id="388" name="Shape 388"/>
          <p:cNvPicPr preferRelativeResize="0"/>
          <p:nvPr/>
        </p:nvPicPr>
        <p:blipFill rotWithShape="1">
          <a:blip r:embed="rId3">
            <a:alphaModFix/>
          </a:blip>
          <a:srcRect b="7882" l="0" r="43728" t="10849"/>
          <a:stretch/>
        </p:blipFill>
        <p:spPr>
          <a:xfrm>
            <a:off x="209850" y="743775"/>
            <a:ext cx="8719574" cy="4178822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Shape 38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>
            <p:ph type="title"/>
          </p:nvPr>
        </p:nvSpPr>
        <p:spPr>
          <a:xfrm>
            <a:off x="819150" y="20428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4800"/>
              <a:t>Demo</a:t>
            </a:r>
          </a:p>
        </p:txBody>
      </p:sp>
      <p:sp>
        <p:nvSpPr>
          <p:cNvPr id="395" name="Shape 39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/>
          <p:nvPr>
            <p:ph type="title"/>
          </p:nvPr>
        </p:nvSpPr>
        <p:spPr>
          <a:xfrm>
            <a:off x="819150" y="20428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4800"/>
              <a:t>Questions?</a:t>
            </a:r>
          </a:p>
        </p:txBody>
      </p:sp>
      <p:sp>
        <p:nvSpPr>
          <p:cNvPr id="401" name="Shape 40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819150" y="42745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The Product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819150" y="1265900"/>
            <a:ext cx="7505700" cy="3277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Remote ArmWrestling game against other users in real-time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Two robotic arms connected over the internet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Each arm replicates the force and strength of the opposite user 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The results of the matches would get submitted into a database which would rank users based on their performances</a:t>
            </a:r>
          </a:p>
          <a:p>
            <a:pPr indent="-342900" lvl="1" marL="914400" rtl="0">
              <a:spcBef>
                <a:spcPts val="0"/>
              </a:spcBef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Information accessible through phone application</a:t>
            </a:r>
          </a:p>
        </p:txBody>
      </p:sp>
      <p:sp>
        <p:nvSpPr>
          <p:cNvPr id="189" name="Shape 18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819150" y="39955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System Requirements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819150" y="1154375"/>
            <a:ext cx="7505700" cy="2891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A sturdy robotic arm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Average </a:t>
            </a:r>
            <a:r>
              <a:rPr lang="en">
                <a:solidFill>
                  <a:srgbClr val="000000"/>
                </a:solidFill>
              </a:rPr>
              <a:t>forearm and length being 0.2921 meters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Torque sensing/replication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>
                <a:solidFill>
                  <a:srgbClr val="000000"/>
                </a:solidFill>
              </a:rPr>
              <a:t>Torque Constant: 0.209 Nm/A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High speed connection for communicating between arms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Operates with non-perceivable delay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An application for creating an account and monitoring results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Safety function to seize up the arm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5313700" y="3085100"/>
            <a:ext cx="1974900" cy="1684500"/>
          </a:xfrm>
          <a:prstGeom prst="rect">
            <a:avLst/>
          </a:prstGeom>
          <a:solidFill>
            <a:srgbClr val="666666"/>
          </a:solidFill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" sz="1800"/>
              <a:t>Networking</a:t>
            </a:r>
          </a:p>
        </p:txBody>
      </p:sp>
      <p:sp>
        <p:nvSpPr>
          <p:cNvPr id="202" name="Shape 202"/>
          <p:cNvSpPr txBox="1"/>
          <p:nvPr>
            <p:ph type="title"/>
          </p:nvPr>
        </p:nvSpPr>
        <p:spPr>
          <a:xfrm>
            <a:off x="376000" y="1974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Old </a:t>
            </a:r>
            <a:r>
              <a:rPr lang="en"/>
              <a:t>Block Diagram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346525" y="786580"/>
            <a:ext cx="4280700" cy="3983100"/>
          </a:xfrm>
          <a:prstGeom prst="rect">
            <a:avLst/>
          </a:prstGeom>
          <a:solidFill>
            <a:srgbClr val="666666"/>
          </a:solidFill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" sz="1800"/>
              <a:t>Robotic Arm</a:t>
            </a:r>
          </a:p>
        </p:txBody>
      </p:sp>
      <p:sp>
        <p:nvSpPr>
          <p:cNvPr id="204" name="Shape 204"/>
          <p:cNvSpPr/>
          <p:nvPr/>
        </p:nvSpPr>
        <p:spPr>
          <a:xfrm>
            <a:off x="1897533" y="1214989"/>
            <a:ext cx="1238100" cy="554100"/>
          </a:xfrm>
          <a:prstGeom prst="roundRect">
            <a:avLst>
              <a:gd fmla="val 16667" name="adj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/>
              <a:t>Motor System</a:t>
            </a:r>
          </a:p>
        </p:txBody>
      </p:sp>
      <p:sp>
        <p:nvSpPr>
          <p:cNvPr id="205" name="Shape 205"/>
          <p:cNvSpPr/>
          <p:nvPr/>
        </p:nvSpPr>
        <p:spPr>
          <a:xfrm>
            <a:off x="3256839" y="1214977"/>
            <a:ext cx="1238100" cy="554100"/>
          </a:xfrm>
          <a:prstGeom prst="roundRect">
            <a:avLst>
              <a:gd fmla="val 16667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/>
              <a:t>System Padding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1043151" y="2481350"/>
            <a:ext cx="2768700" cy="1044300"/>
          </a:xfrm>
          <a:prstGeom prst="rect">
            <a:avLst/>
          </a:prstGeom>
          <a:solidFill>
            <a:srgbClr val="999999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" sz="1800"/>
              <a:t>Pressure Sensing</a:t>
            </a:r>
          </a:p>
        </p:txBody>
      </p:sp>
      <p:sp>
        <p:nvSpPr>
          <p:cNvPr id="207" name="Shape 207"/>
          <p:cNvSpPr/>
          <p:nvPr/>
        </p:nvSpPr>
        <p:spPr>
          <a:xfrm>
            <a:off x="5652261" y="4149580"/>
            <a:ext cx="1297800" cy="499800"/>
          </a:xfrm>
          <a:prstGeom prst="roundRect">
            <a:avLst>
              <a:gd fmla="val 16667" name="adj"/>
            </a:avLst>
          </a:prstGeom>
          <a:solidFill>
            <a:srgbClr val="A64D7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/>
              <a:t>High Speed Connection</a:t>
            </a:r>
          </a:p>
        </p:txBody>
      </p:sp>
      <p:sp>
        <p:nvSpPr>
          <p:cNvPr id="208" name="Shape 208"/>
          <p:cNvSpPr/>
          <p:nvPr/>
        </p:nvSpPr>
        <p:spPr>
          <a:xfrm>
            <a:off x="1122660" y="2891793"/>
            <a:ext cx="1238100" cy="499800"/>
          </a:xfrm>
          <a:prstGeom prst="roundRect">
            <a:avLst>
              <a:gd fmla="val 16667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/>
              <a:t>Force Replication</a:t>
            </a:r>
          </a:p>
        </p:txBody>
      </p:sp>
      <p:sp>
        <p:nvSpPr>
          <p:cNvPr id="209" name="Shape 209"/>
          <p:cNvSpPr/>
          <p:nvPr/>
        </p:nvSpPr>
        <p:spPr>
          <a:xfrm>
            <a:off x="5652259" y="3525686"/>
            <a:ext cx="1297800" cy="554100"/>
          </a:xfrm>
          <a:prstGeom prst="roundRect">
            <a:avLst>
              <a:gd fmla="val 16667" name="adj"/>
            </a:avLst>
          </a:prstGeom>
          <a:solidFill>
            <a:srgbClr val="A64D7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/>
              <a:t>Raspberry Pi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4966700" y="786575"/>
            <a:ext cx="2957400" cy="1752600"/>
          </a:xfrm>
          <a:prstGeom prst="rect">
            <a:avLst/>
          </a:prstGeom>
          <a:solidFill>
            <a:srgbClr val="666666"/>
          </a:solidFill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" sz="1800"/>
              <a:t>Application</a:t>
            </a:r>
          </a:p>
        </p:txBody>
      </p:sp>
      <p:sp>
        <p:nvSpPr>
          <p:cNvPr id="211" name="Shape 211"/>
          <p:cNvSpPr/>
          <p:nvPr/>
        </p:nvSpPr>
        <p:spPr>
          <a:xfrm>
            <a:off x="6550561" y="1214977"/>
            <a:ext cx="1297800" cy="5541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/>
              <a:t>Server/Client</a:t>
            </a:r>
          </a:p>
        </p:txBody>
      </p:sp>
      <p:sp>
        <p:nvSpPr>
          <p:cNvPr id="212" name="Shape 212"/>
          <p:cNvSpPr/>
          <p:nvPr/>
        </p:nvSpPr>
        <p:spPr>
          <a:xfrm>
            <a:off x="538217" y="1214989"/>
            <a:ext cx="1238100" cy="554100"/>
          </a:xfrm>
          <a:prstGeom prst="roundRect">
            <a:avLst>
              <a:gd fmla="val 16667" name="adj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/>
              <a:t>Power Supply</a:t>
            </a:r>
          </a:p>
        </p:txBody>
      </p:sp>
      <p:sp>
        <p:nvSpPr>
          <p:cNvPr id="213" name="Shape 213"/>
          <p:cNvSpPr/>
          <p:nvPr/>
        </p:nvSpPr>
        <p:spPr>
          <a:xfrm>
            <a:off x="4656800" y="3728250"/>
            <a:ext cx="671700" cy="316200"/>
          </a:xfrm>
          <a:prstGeom prst="leftRightArrow">
            <a:avLst>
              <a:gd fmla="val 50000" name="adj1"/>
              <a:gd fmla="val 62005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1897533" y="1848171"/>
            <a:ext cx="1238100" cy="554100"/>
          </a:xfrm>
          <a:prstGeom prst="roundRect">
            <a:avLst>
              <a:gd fmla="val 16667" name="adj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/>
              <a:t>Arm Motion Replication</a:t>
            </a:r>
          </a:p>
        </p:txBody>
      </p:sp>
      <p:sp>
        <p:nvSpPr>
          <p:cNvPr id="215" name="Shape 215"/>
          <p:cNvSpPr/>
          <p:nvPr/>
        </p:nvSpPr>
        <p:spPr>
          <a:xfrm>
            <a:off x="6302600" y="2546475"/>
            <a:ext cx="285600" cy="554100"/>
          </a:xfrm>
          <a:prstGeom prst="up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5796510" y="1848168"/>
            <a:ext cx="1297800" cy="5541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/>
              <a:t>Database</a:t>
            </a:r>
          </a:p>
        </p:txBody>
      </p:sp>
      <p:sp>
        <p:nvSpPr>
          <p:cNvPr id="217" name="Shape 217"/>
          <p:cNvSpPr/>
          <p:nvPr/>
        </p:nvSpPr>
        <p:spPr>
          <a:xfrm>
            <a:off x="2475580" y="2864656"/>
            <a:ext cx="1238100" cy="554100"/>
          </a:xfrm>
          <a:prstGeom prst="roundRect">
            <a:avLst>
              <a:gd fmla="val 16667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/>
              <a:t>Feedback Loop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458297" y="3604775"/>
            <a:ext cx="1782600" cy="1044300"/>
          </a:xfrm>
          <a:prstGeom prst="rect">
            <a:avLst/>
          </a:prstGeom>
          <a:solidFill>
            <a:srgbClr val="999999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" sz="1800"/>
              <a:t>Safety</a:t>
            </a:r>
          </a:p>
        </p:txBody>
      </p:sp>
      <p:sp>
        <p:nvSpPr>
          <p:cNvPr id="219" name="Shape 219"/>
          <p:cNvSpPr/>
          <p:nvPr/>
        </p:nvSpPr>
        <p:spPr>
          <a:xfrm>
            <a:off x="730542" y="4044455"/>
            <a:ext cx="1238100" cy="499800"/>
          </a:xfrm>
          <a:prstGeom prst="roundRect">
            <a:avLst>
              <a:gd fmla="val 16667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/>
              <a:t>Emergency Stop</a:t>
            </a:r>
          </a:p>
        </p:txBody>
      </p:sp>
      <p:sp>
        <p:nvSpPr>
          <p:cNvPr id="220" name="Shape 220"/>
          <p:cNvSpPr/>
          <p:nvPr/>
        </p:nvSpPr>
        <p:spPr>
          <a:xfrm>
            <a:off x="5031000" y="1205675"/>
            <a:ext cx="1450200" cy="572700"/>
          </a:xfrm>
          <a:prstGeom prst="roundRect">
            <a:avLst>
              <a:gd fmla="val 16667" name="adj"/>
            </a:avLst>
          </a:prstGeom>
          <a:solidFill>
            <a:srgbClr val="A64D7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/>
              <a:t>GUI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7400100" y="3089700"/>
            <a:ext cx="1664400" cy="15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>
                <a:solidFill>
                  <a:srgbClr val="C27BA0"/>
                </a:solidFill>
              </a:rPr>
              <a:t>Maroon - Zach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>
                <a:solidFill>
                  <a:srgbClr val="38761D"/>
                </a:solidFill>
              </a:rPr>
              <a:t>Green - Tyler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>
                <a:solidFill>
                  <a:srgbClr val="F1C232"/>
                </a:solidFill>
              </a:rPr>
              <a:t>Yellow - Steve L.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>
                <a:solidFill>
                  <a:srgbClr val="9FC5E8"/>
                </a:solidFill>
              </a:rPr>
              <a:t>Blue - Steve M.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  <p:sp>
        <p:nvSpPr>
          <p:cNvPr id="223" name="Shape 223"/>
          <p:cNvSpPr txBox="1"/>
          <p:nvPr/>
        </p:nvSpPr>
        <p:spPr>
          <a:xfrm>
            <a:off x="2554425" y="3604713"/>
            <a:ext cx="1916100" cy="1044300"/>
          </a:xfrm>
          <a:prstGeom prst="rect">
            <a:avLst/>
          </a:prstGeom>
          <a:solidFill>
            <a:srgbClr val="999999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" sz="1800"/>
              <a:t>Microcontroller</a:t>
            </a:r>
          </a:p>
        </p:txBody>
      </p:sp>
      <p:sp>
        <p:nvSpPr>
          <p:cNvPr id="224" name="Shape 224"/>
          <p:cNvSpPr/>
          <p:nvPr/>
        </p:nvSpPr>
        <p:spPr>
          <a:xfrm>
            <a:off x="2863565" y="4017293"/>
            <a:ext cx="1297800" cy="5541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/>
              <a:t>Arduino</a:t>
            </a:r>
          </a:p>
        </p:txBody>
      </p:sp>
      <p:sp>
        <p:nvSpPr>
          <p:cNvPr id="225" name="Shape 225"/>
          <p:cNvSpPr/>
          <p:nvPr/>
        </p:nvSpPr>
        <p:spPr>
          <a:xfrm rot="-5400000">
            <a:off x="3828500" y="3010700"/>
            <a:ext cx="565500" cy="565500"/>
          </a:xfrm>
          <a:prstGeom prst="leftUpArrow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2240900" y="4040625"/>
            <a:ext cx="304200" cy="1725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  <p:sp>
        <p:nvSpPr>
          <p:cNvPr id="232" name="Shape 232"/>
          <p:cNvSpPr txBox="1"/>
          <p:nvPr>
            <p:ph type="title"/>
          </p:nvPr>
        </p:nvSpPr>
        <p:spPr>
          <a:xfrm>
            <a:off x="376000" y="1974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New Block Diagram</a:t>
            </a:r>
          </a:p>
        </p:txBody>
      </p:sp>
      <p:sp>
        <p:nvSpPr>
          <p:cNvPr id="233" name="Shape 233"/>
          <p:cNvSpPr/>
          <p:nvPr/>
        </p:nvSpPr>
        <p:spPr>
          <a:xfrm>
            <a:off x="2024925" y="4080974"/>
            <a:ext cx="1238100" cy="572700"/>
          </a:xfrm>
          <a:prstGeom prst="roundRect">
            <a:avLst>
              <a:gd fmla="val 16667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/>
              <a:t>Strain Gauge</a:t>
            </a:r>
          </a:p>
        </p:txBody>
      </p:sp>
      <p:sp>
        <p:nvSpPr>
          <p:cNvPr id="234" name="Shape 234"/>
          <p:cNvSpPr/>
          <p:nvPr/>
        </p:nvSpPr>
        <p:spPr>
          <a:xfrm>
            <a:off x="654105" y="4090268"/>
            <a:ext cx="1238100" cy="554100"/>
          </a:xfrm>
          <a:prstGeom prst="roundRect">
            <a:avLst>
              <a:gd fmla="val 16667" name="adj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/>
              <a:t>Current Sensor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350800" y="786575"/>
            <a:ext cx="3270900" cy="4087200"/>
          </a:xfrm>
          <a:prstGeom prst="rect">
            <a:avLst/>
          </a:prstGeom>
          <a:solidFill>
            <a:srgbClr val="666666"/>
          </a:solidFill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" sz="1800"/>
              <a:t>Robotic Arm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7013125" y="3614450"/>
            <a:ext cx="1664400" cy="10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>
                <a:solidFill>
                  <a:srgbClr val="C27BA0"/>
                </a:solidFill>
              </a:rPr>
              <a:t>Maroon - Zach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>
                <a:solidFill>
                  <a:srgbClr val="38761D"/>
                </a:solidFill>
              </a:rPr>
              <a:t>Green - Tyler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>
                <a:solidFill>
                  <a:srgbClr val="F1C232"/>
                </a:solidFill>
              </a:rPr>
              <a:t>Yellow - Steve L.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>
                <a:solidFill>
                  <a:srgbClr val="9FC5E8"/>
                </a:solidFill>
              </a:rPr>
              <a:t>Blue - Steve M.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 txBox="1"/>
          <p:nvPr/>
        </p:nvSpPr>
        <p:spPr>
          <a:xfrm>
            <a:off x="4515875" y="3159450"/>
            <a:ext cx="1969500" cy="1044300"/>
          </a:xfrm>
          <a:prstGeom prst="rect">
            <a:avLst/>
          </a:prstGeom>
          <a:solidFill>
            <a:srgbClr val="666666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" sz="1800"/>
              <a:t>Microcontroller</a:t>
            </a:r>
          </a:p>
        </p:txBody>
      </p:sp>
      <p:grpSp>
        <p:nvGrpSpPr>
          <p:cNvPr id="238" name="Shape 238"/>
          <p:cNvGrpSpPr/>
          <p:nvPr/>
        </p:nvGrpSpPr>
        <p:grpSpPr>
          <a:xfrm>
            <a:off x="496550" y="1205723"/>
            <a:ext cx="2926200" cy="1144199"/>
            <a:chOff x="496550" y="1205700"/>
            <a:chExt cx="2926200" cy="1244100"/>
          </a:xfrm>
        </p:grpSpPr>
        <p:sp>
          <p:nvSpPr>
            <p:cNvPr id="239" name="Shape 239"/>
            <p:cNvSpPr txBox="1"/>
            <p:nvPr/>
          </p:nvSpPr>
          <p:spPr>
            <a:xfrm>
              <a:off x="496550" y="1205700"/>
              <a:ext cx="2926200" cy="1244100"/>
            </a:xfrm>
            <a:prstGeom prst="rect">
              <a:avLst/>
            </a:prstGeom>
            <a:solidFill>
              <a:srgbClr val="999999"/>
            </a:solidFill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buNone/>
              </a:pPr>
              <a:r>
                <a:rPr b="1" lang="en" sz="1800"/>
                <a:t>Arm Design</a:t>
              </a:r>
            </a:p>
          </p:txBody>
        </p:sp>
        <p:sp>
          <p:nvSpPr>
            <p:cNvPr id="240" name="Shape 240"/>
            <p:cNvSpPr/>
            <p:nvPr/>
          </p:nvSpPr>
          <p:spPr>
            <a:xfrm>
              <a:off x="630408" y="1672789"/>
              <a:ext cx="1238100" cy="554100"/>
            </a:xfrm>
            <a:prstGeom prst="roundRect">
              <a:avLst>
                <a:gd fmla="val 16667" name="adj"/>
              </a:avLst>
            </a:prstGeom>
            <a:solidFill>
              <a:srgbClr val="38761D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buNone/>
              </a:pPr>
              <a:r>
                <a:rPr lang="en"/>
                <a:t>Gear Train</a:t>
              </a:r>
            </a:p>
          </p:txBody>
        </p:sp>
        <p:sp>
          <p:nvSpPr>
            <p:cNvPr id="241" name="Shape 241"/>
            <p:cNvSpPr/>
            <p:nvPr/>
          </p:nvSpPr>
          <p:spPr>
            <a:xfrm>
              <a:off x="1997183" y="1672802"/>
              <a:ext cx="1238100" cy="554100"/>
            </a:xfrm>
            <a:prstGeom prst="roundRect">
              <a:avLst>
                <a:gd fmla="val 16667" name="adj"/>
              </a:avLst>
            </a:prstGeom>
            <a:solidFill>
              <a:srgbClr val="38761D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buNone/>
              </a:pPr>
              <a:r>
                <a:rPr lang="en"/>
                <a:t>Motor Control</a:t>
              </a:r>
            </a:p>
          </p:txBody>
        </p:sp>
      </p:grpSp>
      <p:sp>
        <p:nvSpPr>
          <p:cNvPr id="242" name="Shape 242"/>
          <p:cNvSpPr/>
          <p:nvPr/>
        </p:nvSpPr>
        <p:spPr>
          <a:xfrm>
            <a:off x="4851728" y="3541756"/>
            <a:ext cx="1297800" cy="554100"/>
          </a:xfrm>
          <a:prstGeom prst="roundRect">
            <a:avLst>
              <a:gd fmla="val 16667" name="adj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/>
              <a:t>Arduino</a:t>
            </a:r>
          </a:p>
        </p:txBody>
      </p:sp>
      <p:grpSp>
        <p:nvGrpSpPr>
          <p:cNvPr id="243" name="Shape 243"/>
          <p:cNvGrpSpPr/>
          <p:nvPr/>
        </p:nvGrpSpPr>
        <p:grpSpPr>
          <a:xfrm>
            <a:off x="496550" y="2444138"/>
            <a:ext cx="2926200" cy="1170300"/>
            <a:chOff x="496550" y="2843275"/>
            <a:chExt cx="2926200" cy="1170300"/>
          </a:xfrm>
        </p:grpSpPr>
        <p:sp>
          <p:nvSpPr>
            <p:cNvPr id="244" name="Shape 244"/>
            <p:cNvSpPr txBox="1"/>
            <p:nvPr/>
          </p:nvSpPr>
          <p:spPr>
            <a:xfrm>
              <a:off x="496550" y="2843275"/>
              <a:ext cx="2926200" cy="1170300"/>
            </a:xfrm>
            <a:prstGeom prst="rect">
              <a:avLst/>
            </a:prstGeom>
            <a:solidFill>
              <a:srgbClr val="999999"/>
            </a:solidFill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buNone/>
              </a:pPr>
              <a:r>
                <a:rPr b="1" lang="en" sz="1800"/>
                <a:t>Safety</a:t>
              </a:r>
            </a:p>
          </p:txBody>
        </p:sp>
        <p:sp>
          <p:nvSpPr>
            <p:cNvPr id="245" name="Shape 245"/>
            <p:cNvSpPr/>
            <p:nvPr/>
          </p:nvSpPr>
          <p:spPr>
            <a:xfrm>
              <a:off x="1978042" y="3309880"/>
              <a:ext cx="1238100" cy="499800"/>
            </a:xfrm>
            <a:prstGeom prst="roundRect">
              <a:avLst>
                <a:gd fmla="val 16667" name="adj"/>
              </a:avLst>
            </a:prstGeom>
            <a:solidFill>
              <a:srgbClr val="6FA8DC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buNone/>
              </a:pPr>
              <a:r>
                <a:rPr lang="en"/>
                <a:t>Emergency Stop</a:t>
              </a:r>
            </a:p>
          </p:txBody>
        </p:sp>
        <p:sp>
          <p:nvSpPr>
            <p:cNvPr id="246" name="Shape 246"/>
            <p:cNvSpPr/>
            <p:nvPr/>
          </p:nvSpPr>
          <p:spPr>
            <a:xfrm>
              <a:off x="630392" y="3309880"/>
              <a:ext cx="1238100" cy="499800"/>
            </a:xfrm>
            <a:prstGeom prst="roundRect">
              <a:avLst>
                <a:gd fmla="val 16667" name="adj"/>
              </a:avLst>
            </a:prstGeom>
            <a:solidFill>
              <a:srgbClr val="6FA8DC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buNone/>
              </a:pPr>
              <a:r>
                <a:rPr lang="en"/>
                <a:t>Hard</a:t>
              </a:r>
              <a:r>
                <a:rPr lang="en"/>
                <a:t> Stop Bracket</a:t>
              </a:r>
            </a:p>
          </p:txBody>
        </p:sp>
      </p:grpSp>
      <p:sp>
        <p:nvSpPr>
          <p:cNvPr id="247" name="Shape 247"/>
          <p:cNvSpPr txBox="1"/>
          <p:nvPr/>
        </p:nvSpPr>
        <p:spPr>
          <a:xfrm>
            <a:off x="496525" y="3708675"/>
            <a:ext cx="2926200" cy="1044300"/>
          </a:xfrm>
          <a:prstGeom prst="rect">
            <a:avLst/>
          </a:prstGeom>
          <a:solidFill>
            <a:srgbClr val="999999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" sz="1800"/>
              <a:t>Sensors</a:t>
            </a:r>
          </a:p>
        </p:txBody>
      </p:sp>
      <p:grpSp>
        <p:nvGrpSpPr>
          <p:cNvPr id="248" name="Shape 248"/>
          <p:cNvGrpSpPr/>
          <p:nvPr/>
        </p:nvGrpSpPr>
        <p:grpSpPr>
          <a:xfrm>
            <a:off x="6853406" y="729450"/>
            <a:ext cx="1969644" cy="2419800"/>
            <a:chOff x="6353606" y="2349925"/>
            <a:chExt cx="1969644" cy="2419800"/>
          </a:xfrm>
        </p:grpSpPr>
        <p:sp>
          <p:nvSpPr>
            <p:cNvPr id="249" name="Shape 249"/>
            <p:cNvSpPr txBox="1"/>
            <p:nvPr/>
          </p:nvSpPr>
          <p:spPr>
            <a:xfrm>
              <a:off x="6353606" y="2349925"/>
              <a:ext cx="1969644" cy="2419800"/>
            </a:xfrm>
            <a:prstGeom prst="rect">
              <a:avLst/>
            </a:prstGeom>
            <a:solidFill>
              <a:srgbClr val="666666"/>
            </a:solidFill>
            <a:ln cap="flat" cmpd="sng" w="38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buNone/>
              </a:pPr>
              <a:r>
                <a:rPr b="1" lang="en" sz="1800"/>
                <a:t>Application</a:t>
              </a:r>
            </a:p>
          </p:txBody>
        </p:sp>
        <p:sp>
          <p:nvSpPr>
            <p:cNvPr id="250" name="Shape 250"/>
            <p:cNvSpPr/>
            <p:nvPr/>
          </p:nvSpPr>
          <p:spPr>
            <a:xfrm>
              <a:off x="6773180" y="3468577"/>
              <a:ext cx="1130514" cy="554100"/>
            </a:xfrm>
            <a:prstGeom prst="roundRect">
              <a:avLst>
                <a:gd fmla="val 16667" name="adj"/>
              </a:avLst>
            </a:prstGeom>
            <a:solidFill>
              <a:srgbClr val="FFD966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buNone/>
              </a:pPr>
              <a:r>
                <a:rPr lang="en"/>
                <a:t>Client/</a:t>
              </a:r>
            </a:p>
            <a:p>
              <a:pPr indent="0" lvl="0" marL="0" rtl="0" algn="ctr">
                <a:spcBef>
                  <a:spcPts val="0"/>
                </a:spcBef>
                <a:buNone/>
              </a:pPr>
              <a:r>
                <a:rPr lang="en"/>
                <a:t>Server</a:t>
              </a:r>
            </a:p>
          </p:txBody>
        </p:sp>
        <p:sp>
          <p:nvSpPr>
            <p:cNvPr id="251" name="Shape 251"/>
            <p:cNvSpPr/>
            <p:nvPr/>
          </p:nvSpPr>
          <p:spPr>
            <a:xfrm>
              <a:off x="6773180" y="4123968"/>
              <a:ext cx="1130514" cy="554100"/>
            </a:xfrm>
            <a:prstGeom prst="roundRect">
              <a:avLst>
                <a:gd fmla="val 16667" name="adj"/>
              </a:avLst>
            </a:prstGeom>
            <a:solidFill>
              <a:srgbClr val="A64D79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buNone/>
              </a:pPr>
              <a:r>
                <a:rPr lang="en"/>
                <a:t>Database</a:t>
              </a:r>
            </a:p>
          </p:txBody>
        </p:sp>
        <p:sp>
          <p:nvSpPr>
            <p:cNvPr id="252" name="Shape 252"/>
            <p:cNvSpPr/>
            <p:nvPr/>
          </p:nvSpPr>
          <p:spPr>
            <a:xfrm>
              <a:off x="6773230" y="2837027"/>
              <a:ext cx="1130400" cy="554100"/>
            </a:xfrm>
            <a:prstGeom prst="roundRect">
              <a:avLst>
                <a:gd fmla="val 16667" name="adj"/>
              </a:avLst>
            </a:prstGeom>
            <a:solidFill>
              <a:srgbClr val="A64D79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buNone/>
              </a:pPr>
              <a:r>
                <a:rPr lang="en"/>
                <a:t>GUI</a:t>
              </a:r>
            </a:p>
          </p:txBody>
        </p:sp>
      </p:grpSp>
      <p:cxnSp>
        <p:nvCxnSpPr>
          <p:cNvPr id="253" name="Shape 253"/>
          <p:cNvCxnSpPr>
            <a:endCxn id="237" idx="2"/>
          </p:cNvCxnSpPr>
          <p:nvPr/>
        </p:nvCxnSpPr>
        <p:spPr>
          <a:xfrm flipH="1" rot="10800000">
            <a:off x="3441725" y="4203750"/>
            <a:ext cx="2058900" cy="345000"/>
          </a:xfrm>
          <a:prstGeom prst="bentConnector2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254" name="Shape 254"/>
          <p:cNvCxnSpPr>
            <a:stCxn id="245" idx="3"/>
            <a:endCxn id="237" idx="1"/>
          </p:cNvCxnSpPr>
          <p:nvPr/>
        </p:nvCxnSpPr>
        <p:spPr>
          <a:xfrm>
            <a:off x="3216142" y="3160643"/>
            <a:ext cx="1299600" cy="521100"/>
          </a:xfrm>
          <a:prstGeom prst="bentConnector3">
            <a:avLst>
              <a:gd fmla="val 50005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stealth"/>
            <a:tailEnd len="lg" w="lg" type="none"/>
          </a:ln>
        </p:spPr>
      </p:cxnSp>
      <p:grpSp>
        <p:nvGrpSpPr>
          <p:cNvPr id="255" name="Shape 255"/>
          <p:cNvGrpSpPr/>
          <p:nvPr/>
        </p:nvGrpSpPr>
        <p:grpSpPr>
          <a:xfrm>
            <a:off x="4153325" y="787050"/>
            <a:ext cx="1969500" cy="1851600"/>
            <a:chOff x="4180038" y="786675"/>
            <a:chExt cx="1969500" cy="1851600"/>
          </a:xfrm>
        </p:grpSpPr>
        <p:sp>
          <p:nvSpPr>
            <p:cNvPr id="256" name="Shape 256"/>
            <p:cNvSpPr txBox="1"/>
            <p:nvPr/>
          </p:nvSpPr>
          <p:spPr>
            <a:xfrm>
              <a:off x="4180038" y="786675"/>
              <a:ext cx="1969500" cy="1851600"/>
            </a:xfrm>
            <a:prstGeom prst="rect">
              <a:avLst/>
            </a:prstGeom>
            <a:solidFill>
              <a:srgbClr val="666666"/>
            </a:solidFill>
            <a:ln cap="flat" cmpd="sng" w="38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buNone/>
              </a:pPr>
              <a:r>
                <a:rPr b="1" lang="en" sz="1800"/>
                <a:t>Networking</a:t>
              </a:r>
            </a:p>
          </p:txBody>
        </p:sp>
        <p:sp>
          <p:nvSpPr>
            <p:cNvPr id="257" name="Shape 257"/>
            <p:cNvSpPr/>
            <p:nvPr/>
          </p:nvSpPr>
          <p:spPr>
            <a:xfrm>
              <a:off x="4517693" y="1993699"/>
              <a:ext cx="1294200" cy="554100"/>
            </a:xfrm>
            <a:prstGeom prst="roundRect">
              <a:avLst>
                <a:gd fmla="val 16667" name="adj"/>
              </a:avLst>
            </a:prstGeom>
            <a:solidFill>
              <a:srgbClr val="A64D79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buNone/>
              </a:pPr>
              <a:r>
                <a:rPr lang="en"/>
                <a:t>Raspberry Pi</a:t>
              </a:r>
            </a:p>
          </p:txBody>
        </p:sp>
        <p:sp>
          <p:nvSpPr>
            <p:cNvPr id="258" name="Shape 258"/>
            <p:cNvSpPr/>
            <p:nvPr/>
          </p:nvSpPr>
          <p:spPr>
            <a:xfrm>
              <a:off x="4517693" y="1259561"/>
              <a:ext cx="1294200" cy="554100"/>
            </a:xfrm>
            <a:prstGeom prst="roundRect">
              <a:avLst>
                <a:gd fmla="val 16667" name="adj"/>
              </a:avLst>
            </a:prstGeom>
            <a:solidFill>
              <a:srgbClr val="FFD966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buNone/>
              </a:pPr>
              <a:r>
                <a:rPr lang="en"/>
                <a:t>Video Feed</a:t>
              </a:r>
            </a:p>
          </p:txBody>
        </p:sp>
      </p:grpSp>
      <p:cxnSp>
        <p:nvCxnSpPr>
          <p:cNvPr id="259" name="Shape 259"/>
          <p:cNvCxnSpPr>
            <a:stCxn id="237" idx="0"/>
            <a:endCxn id="257" idx="2"/>
          </p:cNvCxnSpPr>
          <p:nvPr/>
        </p:nvCxnSpPr>
        <p:spPr>
          <a:xfrm flipH="1" rot="5400000">
            <a:off x="5013725" y="2672550"/>
            <a:ext cx="611400" cy="362400"/>
          </a:xfrm>
          <a:prstGeom prst="bentConnector3">
            <a:avLst>
              <a:gd fmla="val 4999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stealth"/>
            <a:tailEnd len="lg" w="lg" type="stealth"/>
          </a:ln>
        </p:spPr>
      </p:cxnSp>
      <p:cxnSp>
        <p:nvCxnSpPr>
          <p:cNvPr id="260" name="Shape 260"/>
          <p:cNvCxnSpPr>
            <a:stCxn id="256" idx="0"/>
          </p:cNvCxnSpPr>
          <p:nvPr/>
        </p:nvCxnSpPr>
        <p:spPr>
          <a:xfrm rot="-5400000">
            <a:off x="5377325" y="160500"/>
            <a:ext cx="387300" cy="865800"/>
          </a:xfrm>
          <a:prstGeom prst="bentConnector2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stealth"/>
          </a:ln>
        </p:spPr>
      </p:cxnSp>
      <p:sp>
        <p:nvSpPr>
          <p:cNvPr id="261" name="Shape 261"/>
          <p:cNvSpPr txBox="1"/>
          <p:nvPr/>
        </p:nvSpPr>
        <p:spPr>
          <a:xfrm>
            <a:off x="6032375" y="197425"/>
            <a:ext cx="11856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To other arm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3919775" y="4478175"/>
            <a:ext cx="19695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Feedback</a:t>
            </a:r>
          </a:p>
        </p:txBody>
      </p:sp>
      <p:cxnSp>
        <p:nvCxnSpPr>
          <p:cNvPr id="263" name="Shape 263"/>
          <p:cNvCxnSpPr>
            <a:stCxn id="241" idx="3"/>
          </p:cNvCxnSpPr>
          <p:nvPr/>
        </p:nvCxnSpPr>
        <p:spPr>
          <a:xfrm>
            <a:off x="3235283" y="1890120"/>
            <a:ext cx="646200" cy="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stealth"/>
            <a:tailEnd len="lg" w="lg" type="none"/>
          </a:ln>
        </p:spPr>
      </p:cxnSp>
      <p:cxnSp>
        <p:nvCxnSpPr>
          <p:cNvPr id="264" name="Shape 264"/>
          <p:cNvCxnSpPr/>
          <p:nvPr/>
        </p:nvCxnSpPr>
        <p:spPr>
          <a:xfrm flipH="1" rot="-5400000">
            <a:off x="3690350" y="2063100"/>
            <a:ext cx="1242900" cy="898800"/>
          </a:xfrm>
          <a:prstGeom prst="bentConnector3">
            <a:avLst>
              <a:gd fmla="val 75382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65" name="Shape 265"/>
          <p:cNvSpPr txBox="1"/>
          <p:nvPr/>
        </p:nvSpPr>
        <p:spPr>
          <a:xfrm>
            <a:off x="3756825" y="3614450"/>
            <a:ext cx="7608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Stop Signal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3690325" y="2762250"/>
            <a:ext cx="10713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Arm Power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5500625" y="2610225"/>
            <a:ext cx="9636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Match Data</a:t>
            </a:r>
          </a:p>
        </p:txBody>
      </p:sp>
      <p:cxnSp>
        <p:nvCxnSpPr>
          <p:cNvPr id="268" name="Shape 268"/>
          <p:cNvCxnSpPr>
            <a:stCxn id="257" idx="3"/>
            <a:endCxn id="250" idx="1"/>
          </p:cNvCxnSpPr>
          <p:nvPr/>
        </p:nvCxnSpPr>
        <p:spPr>
          <a:xfrm flipH="1" rot="10800000">
            <a:off x="5785180" y="2125024"/>
            <a:ext cx="1487700" cy="146100"/>
          </a:xfrm>
          <a:prstGeom prst="bentConnector3">
            <a:avLst>
              <a:gd fmla="val 50003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stealth"/>
            <a:tailEnd len="lg" w="lg" type="stealth"/>
          </a:ln>
        </p:spPr>
      </p:cxnSp>
      <p:sp>
        <p:nvSpPr>
          <p:cNvPr id="269" name="Shape 269"/>
          <p:cNvSpPr txBox="1"/>
          <p:nvPr/>
        </p:nvSpPr>
        <p:spPr>
          <a:xfrm>
            <a:off x="6070625" y="1678425"/>
            <a:ext cx="7155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Match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Info.</a:t>
            </a:r>
          </a:p>
        </p:txBody>
      </p:sp>
      <p:sp>
        <p:nvSpPr>
          <p:cNvPr id="270" name="Shape 270"/>
          <p:cNvSpPr/>
          <p:nvPr/>
        </p:nvSpPr>
        <p:spPr>
          <a:xfrm>
            <a:off x="631428" y="4099206"/>
            <a:ext cx="1297800" cy="554100"/>
          </a:xfrm>
          <a:prstGeom prst="roundRect">
            <a:avLst>
              <a:gd fmla="val 16667" name="adj"/>
            </a:avLst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/>
              <a:t>Current Sensor</a:t>
            </a:r>
          </a:p>
        </p:txBody>
      </p:sp>
      <p:sp>
        <p:nvSpPr>
          <p:cNvPr id="271" name="Shape 271"/>
          <p:cNvSpPr/>
          <p:nvPr/>
        </p:nvSpPr>
        <p:spPr>
          <a:xfrm>
            <a:off x="2018065" y="4090281"/>
            <a:ext cx="1297800" cy="554100"/>
          </a:xfrm>
          <a:prstGeom prst="roundRect">
            <a:avLst>
              <a:gd fmla="val 16667" name="adj"/>
            </a:avLst>
          </a:prstGeom>
          <a:solidFill>
            <a:srgbClr val="6FA8DC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/>
              <a:t>Strain Gauges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x="819150" y="524125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Proposed </a:t>
            </a:r>
            <a:r>
              <a:rPr lang="en"/>
              <a:t>MDR Deliverables</a:t>
            </a:r>
          </a:p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819150" y="1478725"/>
            <a:ext cx="7505700" cy="2907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1 Arm with Basic Movement Capabilities: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Starts in armwrestling position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Can move corresponding to given human input</a:t>
            </a:r>
          </a:p>
          <a:p>
            <a:pPr indent="-3429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Resist motion +/- 5 degrees of starting position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Not networked</a:t>
            </a: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Application: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Will have basic GUI with simulated functionality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Local database</a:t>
            </a: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78" name="Shape 27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x="819150" y="524125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Actual</a:t>
            </a:r>
            <a:r>
              <a:rPr lang="en"/>
              <a:t> MDR Deliverables</a:t>
            </a:r>
          </a:p>
        </p:txBody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819150" y="1372300"/>
            <a:ext cx="7505700" cy="2907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1 Arm with Basic Movement Capabilities: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>
                <a:solidFill>
                  <a:srgbClr val="000000"/>
                </a:solidFill>
              </a:rPr>
              <a:t>Starts in armwrestling position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Arm begins to lose to given amount of weight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Arm then stalls and stops losing to the given amount of weight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Finally, arm starts beating given amount of weight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Not networked</a:t>
            </a: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Application: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Android application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Local SQLite database</a:t>
            </a: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285" name="Shape 28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type="title"/>
          </p:nvPr>
        </p:nvSpPr>
        <p:spPr>
          <a:xfrm>
            <a:off x="819150" y="459825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Each Member's Contribution for MDR</a:t>
            </a:r>
          </a:p>
        </p:txBody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819150" y="1347750"/>
            <a:ext cx="7505700" cy="268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1800">
                <a:solidFill>
                  <a:srgbClr val="000000"/>
                </a:solidFill>
              </a:rPr>
              <a:t>Tyler Costa:</a:t>
            </a:r>
            <a:r>
              <a:rPr lang="en" sz="1800">
                <a:solidFill>
                  <a:srgbClr val="000000"/>
                </a:solidFill>
              </a:rPr>
              <a:t> </a:t>
            </a:r>
            <a:r>
              <a:rPr lang="en">
                <a:solidFill>
                  <a:srgbClr val="000000"/>
                </a:solidFill>
              </a:rPr>
              <a:t>Lower a</a:t>
            </a:r>
            <a:r>
              <a:rPr lang="en" sz="1800">
                <a:solidFill>
                  <a:srgbClr val="000000"/>
                </a:solidFill>
              </a:rPr>
              <a:t>rm design, </a:t>
            </a:r>
            <a:r>
              <a:rPr lang="en">
                <a:solidFill>
                  <a:srgbClr val="000000"/>
                </a:solidFill>
              </a:rPr>
              <a:t>Gear train, </a:t>
            </a:r>
            <a:r>
              <a:rPr lang="en" sz="1800">
                <a:solidFill>
                  <a:srgbClr val="000000"/>
                </a:solidFill>
              </a:rPr>
              <a:t>and Motor Control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sz="1800">
                <a:solidFill>
                  <a:srgbClr val="000000"/>
                </a:solidFill>
              </a:rPr>
              <a:t>Steve Lucey:</a:t>
            </a:r>
            <a:r>
              <a:rPr lang="en" sz="1800">
                <a:solidFill>
                  <a:srgbClr val="000000"/>
                </a:solidFill>
              </a:rPr>
              <a:t> </a:t>
            </a:r>
            <a:r>
              <a:rPr lang="en">
                <a:solidFill>
                  <a:srgbClr val="000000"/>
                </a:solidFill>
              </a:rPr>
              <a:t>GUI/Client for Matches, Arduino IDE functions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sz="1800">
                <a:solidFill>
                  <a:srgbClr val="000000"/>
                </a:solidFill>
              </a:rPr>
              <a:t>Zach Matthews:</a:t>
            </a:r>
            <a:r>
              <a:rPr lang="en" sz="1800">
                <a:solidFill>
                  <a:srgbClr val="000000"/>
                </a:solidFill>
              </a:rPr>
              <a:t> SQ</a:t>
            </a:r>
            <a:r>
              <a:rPr lang="en">
                <a:solidFill>
                  <a:srgbClr val="000000"/>
                </a:solidFill>
              </a:rPr>
              <a:t>Lite Database, GUI/Client for: Create/Edit/View Profile, Follow/Unfollow Users, Join Followings’ Matches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 </a:t>
            </a:r>
            <a:r>
              <a:rPr b="1" lang="en" sz="1800">
                <a:solidFill>
                  <a:srgbClr val="000000"/>
                </a:solidFill>
              </a:rPr>
              <a:t>Steve McGrath:</a:t>
            </a:r>
            <a:r>
              <a:rPr lang="en" sz="1800">
                <a:solidFill>
                  <a:srgbClr val="000000"/>
                </a:solidFill>
              </a:rPr>
              <a:t> Upper arm design</a:t>
            </a:r>
            <a:r>
              <a:rPr lang="en">
                <a:solidFill>
                  <a:srgbClr val="000000"/>
                </a:solidFill>
              </a:rPr>
              <a:t> and Strain gauges </a:t>
            </a:r>
          </a:p>
        </p:txBody>
      </p:sp>
      <p:sp>
        <p:nvSpPr>
          <p:cNvPr id="292" name="Shape 29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